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9" r:id="rId4"/>
    <p:sldId id="258" r:id="rId5"/>
    <p:sldId id="260" r:id="rId6"/>
    <p:sldId id="268" r:id="rId7"/>
    <p:sldId id="264" r:id="rId8"/>
    <p:sldId id="263" r:id="rId9"/>
    <p:sldId id="262" r:id="rId10"/>
    <p:sldId id="261" r:id="rId11"/>
    <p:sldId id="269" r:id="rId12"/>
    <p:sldId id="270" r:id="rId13"/>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988" autoAdjust="0"/>
  </p:normalViewPr>
  <p:slideViewPr>
    <p:cSldViewPr>
      <p:cViewPr varScale="1">
        <p:scale>
          <a:sx n="112" d="100"/>
          <a:sy n="112" d="100"/>
        </p:scale>
        <p:origin x="1584" y="96"/>
      </p:cViewPr>
      <p:guideLst>
        <p:guide orient="horz" pos="180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'Timeseries Table'!$C$22</c:f>
              <c:strCache>
                <c:ptCount val="1"/>
                <c:pt idx="0">
                  <c:v>Returns</c:v>
                </c:pt>
              </c:strCache>
            </c:strRef>
          </c:tx>
          <c:spPr>
            <a:solidFill>
              <a:schemeClr val="bg2">
                <a:lumMod val="75000"/>
              </a:schemeClr>
            </a:solidFill>
            <a:ln w="3175">
              <a:solidFill>
                <a:schemeClr val="accent3">
                  <a:lumMod val="50000"/>
                </a:schemeClr>
              </a:solidFill>
            </a:ln>
            <a:effectLst/>
          </c:spPr>
          <c:invertIfNegative val="0"/>
          <c:cat>
            <c:strRef>
              <c:f>'Timeseries Table'!$B$23:$B$32</c:f>
              <c:strCache>
                <c:ptCount val="10"/>
                <c:pt idx="0">
                  <c:v>GLOBAL REAL ESTATE</c:v>
                </c:pt>
                <c:pt idx="1">
                  <c:v>INT'L LARGE</c:v>
                </c:pt>
                <c:pt idx="2">
                  <c:v>INT'L SMALL</c:v>
                </c:pt>
                <c:pt idx="3">
                  <c:v>INT'L LARGE VALUE</c:v>
                </c:pt>
                <c:pt idx="4">
                  <c:v>INT'L SMALL VALUE</c:v>
                </c:pt>
                <c:pt idx="5">
                  <c:v>EMERGING MARKETS</c:v>
                </c:pt>
                <c:pt idx="6">
                  <c:v>US LARGE VALUE</c:v>
                </c:pt>
                <c:pt idx="7">
                  <c:v>S&amp;P 500</c:v>
                </c:pt>
                <c:pt idx="8">
                  <c:v>US SMALL</c:v>
                </c:pt>
                <c:pt idx="9">
                  <c:v>US SMALL VALUE</c:v>
                </c:pt>
              </c:strCache>
            </c:strRef>
          </c:cat>
          <c:val>
            <c:numRef>
              <c:f>'Timeseries Table'!$C$23:$C$32</c:f>
              <c:numCache>
                <c:formatCode>0.00%</c:formatCode>
                <c:ptCount val="10"/>
                <c:pt idx="0">
                  <c:v>-0.11623599999999999</c:v>
                </c:pt>
                <c:pt idx="1">
                  <c:v>-0.105074</c:v>
                </c:pt>
                <c:pt idx="2">
                  <c:v>-0.104559</c:v>
                </c:pt>
                <c:pt idx="3">
                  <c:v>-0.102782</c:v>
                </c:pt>
                <c:pt idx="4">
                  <c:v>-0.100898</c:v>
                </c:pt>
                <c:pt idx="5">
                  <c:v>-5.9680999999999998E-2</c:v>
                </c:pt>
                <c:pt idx="6">
                  <c:v>-5.6501999999999997E-2</c:v>
                </c:pt>
                <c:pt idx="7">
                  <c:v>-4.8925999999999997E-2</c:v>
                </c:pt>
                <c:pt idx="8">
                  <c:v>-3.1833E-2</c:v>
                </c:pt>
                <c:pt idx="9">
                  <c:v>-2.5893000000000003E-2</c:v>
                </c:pt>
              </c:numCache>
            </c:numRef>
          </c:val>
          <c:extLst>
            <c:ext xmlns:c16="http://schemas.microsoft.com/office/drawing/2014/chart" uri="{C3380CC4-5D6E-409C-BE32-E72D297353CC}">
              <c16:uniqueId val="{00000000-9AED-40EE-AF28-732B060312E1}"/>
            </c:ext>
          </c:extLst>
        </c:ser>
        <c:dLbls>
          <c:showLegendKey val="0"/>
          <c:showVal val="0"/>
          <c:showCatName val="0"/>
          <c:showSerName val="0"/>
          <c:showPercent val="0"/>
          <c:showBubbleSize val="0"/>
        </c:dLbls>
        <c:gapWidth val="182"/>
        <c:axId val="2109166816"/>
        <c:axId val="2109183456"/>
      </c:barChart>
      <c:catAx>
        <c:axId val="21091668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n-US"/>
          </a:p>
        </c:txPr>
        <c:crossAx val="2109183456"/>
        <c:crosses val="autoZero"/>
        <c:auto val="1"/>
        <c:lblAlgn val="ctr"/>
        <c:lblOffset val="100"/>
        <c:noMultiLvlLbl val="0"/>
      </c:catAx>
      <c:valAx>
        <c:axId val="2109183456"/>
        <c:scaling>
          <c:orientation val="minMax"/>
          <c:max val="0"/>
          <c:min val="-0.12000000000000001"/>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2109166816"/>
        <c:crosses val="autoZero"/>
        <c:crossBetween val="between"/>
        <c:majorUnit val="2.0000000000000004E-2"/>
        <c:minorUnit val="1.0000000000000002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'Timeseries Table'!$D$22</c:f>
              <c:strCache>
                <c:ptCount val="1"/>
                <c:pt idx="0">
                  <c:v>Returns</c:v>
                </c:pt>
              </c:strCache>
            </c:strRef>
          </c:tx>
          <c:spPr>
            <a:solidFill>
              <a:schemeClr val="bg2">
                <a:lumMod val="75000"/>
              </a:schemeClr>
            </a:solidFill>
            <a:ln w="3175">
              <a:solidFill>
                <a:schemeClr val="accent3">
                  <a:lumMod val="50000"/>
                </a:schemeClr>
              </a:solidFill>
            </a:ln>
            <a:effectLst/>
          </c:spPr>
          <c:invertIfNegative val="0"/>
          <c:cat>
            <c:strRef>
              <c:f>'Timeseries Table'!$C$23:$C$32</c:f>
              <c:strCache>
                <c:ptCount val="10"/>
                <c:pt idx="0">
                  <c:v>INT'L SMALL</c:v>
                </c:pt>
                <c:pt idx="1">
                  <c:v>GLOBAL REAL ESTATE</c:v>
                </c:pt>
                <c:pt idx="2">
                  <c:v>INT'L LARGE</c:v>
                </c:pt>
                <c:pt idx="3">
                  <c:v>INT'L SMALL VALUE</c:v>
                </c:pt>
                <c:pt idx="4">
                  <c:v>S&amp;P 500</c:v>
                </c:pt>
                <c:pt idx="5">
                  <c:v>EMERGING MARKETS</c:v>
                </c:pt>
                <c:pt idx="6">
                  <c:v>US SMALL</c:v>
                </c:pt>
                <c:pt idx="7">
                  <c:v>INT'L LARGE VALUE</c:v>
                </c:pt>
                <c:pt idx="8">
                  <c:v>US LARGE VALUE</c:v>
                </c:pt>
                <c:pt idx="9">
                  <c:v>US SMALL VALUE</c:v>
                </c:pt>
              </c:strCache>
            </c:strRef>
          </c:cat>
          <c:val>
            <c:numRef>
              <c:f>'Timeseries Table'!$D$23:$D$32</c:f>
              <c:numCache>
                <c:formatCode>0.00%</c:formatCode>
                <c:ptCount val="10"/>
                <c:pt idx="0">
                  <c:v>-0.29525899999999999</c:v>
                </c:pt>
                <c:pt idx="1">
                  <c:v>-0.28773199999999999</c:v>
                </c:pt>
                <c:pt idx="2">
                  <c:v>-0.26755099999999998</c:v>
                </c:pt>
                <c:pt idx="3">
                  <c:v>-0.24369499999999999</c:v>
                </c:pt>
                <c:pt idx="4">
                  <c:v>-0.23893300000000001</c:v>
                </c:pt>
                <c:pt idx="5">
                  <c:v>-0.22780699999999998</c:v>
                </c:pt>
                <c:pt idx="6">
                  <c:v>-0.20385500000000001</c:v>
                </c:pt>
                <c:pt idx="7">
                  <c:v>-0.19065100000000001</c:v>
                </c:pt>
                <c:pt idx="8">
                  <c:v>-0.17385</c:v>
                </c:pt>
                <c:pt idx="9">
                  <c:v>-0.149561</c:v>
                </c:pt>
              </c:numCache>
            </c:numRef>
          </c:val>
          <c:extLst>
            <c:ext xmlns:c16="http://schemas.microsoft.com/office/drawing/2014/chart" uri="{C3380CC4-5D6E-409C-BE32-E72D297353CC}">
              <c16:uniqueId val="{00000000-7CF2-4A5C-8B63-1549FF4D9DB9}"/>
            </c:ext>
          </c:extLst>
        </c:ser>
        <c:dLbls>
          <c:showLegendKey val="0"/>
          <c:showVal val="0"/>
          <c:showCatName val="0"/>
          <c:showSerName val="0"/>
          <c:showPercent val="0"/>
          <c:showBubbleSize val="0"/>
        </c:dLbls>
        <c:gapWidth val="182"/>
        <c:axId val="2039726352"/>
        <c:axId val="2039723856"/>
      </c:barChart>
      <c:catAx>
        <c:axId val="20397263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n-US"/>
          </a:p>
        </c:txPr>
        <c:crossAx val="2039723856"/>
        <c:crosses val="autoZero"/>
        <c:auto val="1"/>
        <c:lblAlgn val="ctr"/>
        <c:lblOffset val="100"/>
        <c:noMultiLvlLbl val="0"/>
      </c:catAx>
      <c:valAx>
        <c:axId val="2039723856"/>
        <c:scaling>
          <c:orientation val="minMax"/>
          <c:max val="0"/>
          <c:min val="-0.30000000000000004"/>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2039726352"/>
        <c:crosses val="autoZero"/>
        <c:crossBetween val="between"/>
        <c:majorUnit val="5.000000000000001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'Timeseries Table'!$D$37</c:f>
              <c:strCache>
                <c:ptCount val="1"/>
                <c:pt idx="0">
                  <c:v>Value Premium</c:v>
                </c:pt>
              </c:strCache>
            </c:strRef>
          </c:tx>
          <c:spPr>
            <a:solidFill>
              <a:schemeClr val="bg2">
                <a:lumMod val="75000"/>
              </a:schemeClr>
            </a:solidFill>
            <a:ln w="6350">
              <a:solidFill>
                <a:sysClr val="windowText" lastClr="000000"/>
              </a:solidFill>
            </a:ln>
            <a:effectLst/>
          </c:spPr>
          <c:invertIfNegative val="0"/>
          <c:cat>
            <c:strRef>
              <c:f>'Timeseries Table'!$C$38:$C$41</c:f>
              <c:strCache>
                <c:ptCount val="4"/>
                <c:pt idx="0">
                  <c:v>INT'L SMALL</c:v>
                </c:pt>
                <c:pt idx="1">
                  <c:v>US SMALL</c:v>
                </c:pt>
                <c:pt idx="2">
                  <c:v>US LARGE</c:v>
                </c:pt>
                <c:pt idx="3">
                  <c:v>INT'L LARGE</c:v>
                </c:pt>
              </c:strCache>
            </c:strRef>
          </c:cat>
          <c:val>
            <c:numRef>
              <c:f>'Timeseries Table'!$D$38:$D$41</c:f>
              <c:numCache>
                <c:formatCode>0.00%</c:formatCode>
                <c:ptCount val="4"/>
                <c:pt idx="0">
                  <c:v>5.1563999999999999E-2</c:v>
                </c:pt>
                <c:pt idx="1">
                  <c:v>5.4294000000000009E-2</c:v>
                </c:pt>
                <c:pt idx="2">
                  <c:v>6.5083000000000002E-2</c:v>
                </c:pt>
                <c:pt idx="3">
                  <c:v>7.6899999999999968E-2</c:v>
                </c:pt>
              </c:numCache>
            </c:numRef>
          </c:val>
          <c:extLst>
            <c:ext xmlns:c16="http://schemas.microsoft.com/office/drawing/2014/chart" uri="{C3380CC4-5D6E-409C-BE32-E72D297353CC}">
              <c16:uniqueId val="{00000000-772F-46C2-A8C9-6C6C4B6B94DC}"/>
            </c:ext>
          </c:extLst>
        </c:ser>
        <c:dLbls>
          <c:showLegendKey val="0"/>
          <c:showVal val="0"/>
          <c:showCatName val="0"/>
          <c:showSerName val="0"/>
          <c:showPercent val="0"/>
          <c:showBubbleSize val="0"/>
        </c:dLbls>
        <c:gapWidth val="182"/>
        <c:axId val="15370847"/>
        <c:axId val="15372095"/>
      </c:barChart>
      <c:catAx>
        <c:axId val="153708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15372095"/>
        <c:crosses val="autoZero"/>
        <c:auto val="1"/>
        <c:lblAlgn val="ctr"/>
        <c:lblOffset val="100"/>
        <c:noMultiLvlLbl val="0"/>
      </c:catAx>
      <c:valAx>
        <c:axId val="15372095"/>
        <c:scaling>
          <c:orientation val="minMax"/>
          <c:max val="8.0000000000000016E-2"/>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15370847"/>
        <c:crosses val="autoZero"/>
        <c:crossBetween val="between"/>
        <c:majorUnit val="2.0000000000000004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2FBCAC-69F5-4550-B3E6-9A8C05732ABF}" type="datetimeFigureOut">
              <a:rPr lang="en-US" smtClean="0"/>
              <a:t>10/13/2022</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0935EF-D4C0-4F71-93BC-67A7AAE447E4}" type="slidenum">
              <a:rPr lang="en-US" smtClean="0"/>
              <a:t>‹#›</a:t>
            </a:fld>
            <a:endParaRPr lang="en-US"/>
          </a:p>
        </p:txBody>
      </p:sp>
    </p:spTree>
    <p:extLst>
      <p:ext uri="{BB962C8B-B14F-4D97-AF65-F5344CB8AC3E}">
        <p14:creationId xmlns:p14="http://schemas.microsoft.com/office/powerpoint/2010/main" val="42305172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bankrate.com/banking/federal-reserve/will-the-fed-cause-a-recession/"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dollar earned in the future is worth less than a dollar today</a:t>
            </a:r>
          </a:p>
          <a:p>
            <a:r>
              <a:rPr lang="en-US" dirty="0"/>
              <a:t>The longer the future, the less the dollar is worth</a:t>
            </a:r>
          </a:p>
          <a:p>
            <a:r>
              <a:rPr lang="en-US" dirty="0"/>
              <a:t>Growth stock – more of its earnings potential is pushed out further into the future; the higher the rate, the less those earnings are worth</a:t>
            </a:r>
          </a:p>
          <a:p>
            <a:r>
              <a:rPr lang="en-US" dirty="0"/>
              <a:t>Value stock – more of its earnings potential is focused on the near-term future; higher rates affect those earnings projections less</a:t>
            </a:r>
          </a:p>
        </p:txBody>
      </p:sp>
      <p:sp>
        <p:nvSpPr>
          <p:cNvPr id="4" name="Slide Number Placeholder 3"/>
          <p:cNvSpPr>
            <a:spLocks noGrp="1"/>
          </p:cNvSpPr>
          <p:nvPr>
            <p:ph type="sldNum" sz="quarter" idx="5"/>
          </p:nvPr>
        </p:nvSpPr>
        <p:spPr/>
        <p:txBody>
          <a:bodyPr/>
          <a:lstStyle/>
          <a:p>
            <a:fld id="{3B0935EF-D4C0-4F71-93BC-67A7AAE447E4}" type="slidenum">
              <a:rPr lang="en-US" smtClean="0"/>
              <a:t>6</a:t>
            </a:fld>
            <a:endParaRPr lang="en-US"/>
          </a:p>
        </p:txBody>
      </p:sp>
    </p:spTree>
    <p:extLst>
      <p:ext uri="{BB962C8B-B14F-4D97-AF65-F5344CB8AC3E}">
        <p14:creationId xmlns:p14="http://schemas.microsoft.com/office/powerpoint/2010/main" val="2885494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https://www.washingtonpost.com/business/2022/inflation-charts/ as of 9/13/22</a:t>
            </a:r>
          </a:p>
        </p:txBody>
      </p:sp>
      <p:sp>
        <p:nvSpPr>
          <p:cNvPr id="4" name="Slide Number Placeholder 3"/>
          <p:cNvSpPr>
            <a:spLocks noGrp="1"/>
          </p:cNvSpPr>
          <p:nvPr>
            <p:ph type="sldNum" sz="quarter" idx="5"/>
          </p:nvPr>
        </p:nvSpPr>
        <p:spPr/>
        <p:txBody>
          <a:bodyPr/>
          <a:lstStyle/>
          <a:p>
            <a:fld id="{3B0935EF-D4C0-4F71-93BC-67A7AAE447E4}" type="slidenum">
              <a:rPr lang="en-US" smtClean="0"/>
              <a:t>7</a:t>
            </a:fld>
            <a:endParaRPr lang="en-US"/>
          </a:p>
        </p:txBody>
      </p:sp>
    </p:spTree>
    <p:extLst>
      <p:ext uri="{BB962C8B-B14F-4D97-AF65-F5344CB8AC3E}">
        <p14:creationId xmlns:p14="http://schemas.microsoft.com/office/powerpoint/2010/main" val="3616692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https://www.washingtonpost.com/business/2022/inflation-charts/ as of 9/13/22</a:t>
            </a:r>
          </a:p>
          <a:p>
            <a:endParaRPr lang="en-US" dirty="0"/>
          </a:p>
        </p:txBody>
      </p:sp>
      <p:sp>
        <p:nvSpPr>
          <p:cNvPr id="4" name="Slide Number Placeholder 3"/>
          <p:cNvSpPr>
            <a:spLocks noGrp="1"/>
          </p:cNvSpPr>
          <p:nvPr>
            <p:ph type="sldNum" sz="quarter" idx="5"/>
          </p:nvPr>
        </p:nvSpPr>
        <p:spPr/>
        <p:txBody>
          <a:bodyPr/>
          <a:lstStyle/>
          <a:p>
            <a:fld id="{3B0935EF-D4C0-4F71-93BC-67A7AAE447E4}" type="slidenum">
              <a:rPr lang="en-US" smtClean="0"/>
              <a:t>8</a:t>
            </a:fld>
            <a:endParaRPr lang="en-US"/>
          </a:p>
        </p:txBody>
      </p:sp>
    </p:spTree>
    <p:extLst>
      <p:ext uri="{BB962C8B-B14F-4D97-AF65-F5344CB8AC3E}">
        <p14:creationId xmlns:p14="http://schemas.microsoft.com/office/powerpoint/2010/main" val="3693487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https://www.bankrate.com/banking/federal-reserve/what-is-the-fed-neutral-rate-of-interest/</a:t>
            </a:r>
          </a:p>
          <a:p>
            <a:endParaRPr lang="en-US" dirty="0"/>
          </a:p>
          <a:p>
            <a:r>
              <a:rPr lang="en-US" dirty="0"/>
              <a:t>It highlights the main problem: Neutral is up for debate, taking into account a wide variety of factors, including productivity, trend growth, inflation expectations and financial conditions. For that reason, officials often like to say neutral is something that’s inferred rather than known — and it’s just another </a:t>
            </a:r>
            <a:r>
              <a:rPr lang="en-US" dirty="0">
                <a:hlinkClick r:id="rId3"/>
              </a:rPr>
              <a:t>factor making the Fed’s job hard</a:t>
            </a:r>
            <a:r>
              <a:rPr lang="en-US" dirty="0"/>
              <a:t>.</a:t>
            </a:r>
          </a:p>
          <a:p>
            <a:endParaRPr lang="en-US" dirty="0"/>
          </a:p>
          <a:p>
            <a:r>
              <a:rPr lang="en-US" dirty="0"/>
              <a:t>The Fed has certainly learned it can be difficult to get it right since it started publishing its estimates of neutral in January 2012. Back then, neutral was believed to be at 4.3 percent. Officials gradually walked that estimate down — until June 2019, when 2.5 percent officially became the goal post.</a:t>
            </a:r>
          </a:p>
          <a:p>
            <a:endParaRPr lang="en-US" dirty="0"/>
          </a:p>
          <a:p>
            <a:r>
              <a:rPr lang="en-US" dirty="0"/>
              <a:t>Rates in 2018 came close to the Fed’s estimates of neutral. The fed funds rate peaked at 2.25-2.5 percent after the central bank’s ninth and final rate hike in December 2018, but tepid inflation amid the lowest unemployment in half a century tested officials’ perceived belief that rates would neither slow down or speed up the economy once they reached 2.8 percent.</a:t>
            </a:r>
          </a:p>
          <a:p>
            <a:endParaRPr lang="en-US" dirty="0"/>
          </a:p>
          <a:p>
            <a:r>
              <a:rPr lang="en-US" dirty="0"/>
              <a:t>By June 2019, officials would cut interest rates at three straight meetings starting one month later, judging the economy needed more stimulus — not less.</a:t>
            </a:r>
          </a:p>
          <a:p>
            <a:endParaRPr lang="en-US" dirty="0"/>
          </a:p>
          <a:p>
            <a:r>
              <a:rPr lang="en-US" dirty="0"/>
              <a:t>“There were unmistakable signs the economy was slowing,” McBride says. “Sounds a lot like 2022,” but the Fed’s perspective now is different “because we’re talking about inflation that’s at a 40-year high and the urgency to get that down</a:t>
            </a:r>
          </a:p>
          <a:p>
            <a:endParaRPr lang="en-US" dirty="0"/>
          </a:p>
          <a:p>
            <a:r>
              <a:rPr lang="en-US" dirty="0"/>
              <a:t>Projected terminal rate:</a:t>
            </a:r>
          </a:p>
          <a:p>
            <a:r>
              <a:rPr lang="en-US" dirty="0"/>
              <a:t>4.6% https://www.bloomberg.com/news/articles/2022-09-15/for-fed-the-neutral-rate-is-crucial-and-unknown-quicktake</a:t>
            </a:r>
          </a:p>
          <a:p>
            <a:endParaRPr lang="en-US" dirty="0"/>
          </a:p>
          <a:p>
            <a:r>
              <a:rPr lang="en-US" dirty="0"/>
              <a:t>Some saying fed won’t raise rates in December if inflation trends are encouraging, citing the rising dollar and global financial stability as reasons for the Fed to stop tightening after the November meeting</a:t>
            </a:r>
          </a:p>
          <a:p>
            <a:r>
              <a:rPr lang="en-US" dirty="0"/>
              <a:t>https://finance.yahoo.com/news/fed-hike-rates-once-more-162451322.html</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3B0935EF-D4C0-4F71-93BC-67A7AAE447E4}" type="slidenum">
              <a:rPr lang="en-US" smtClean="0"/>
              <a:t>9</a:t>
            </a:fld>
            <a:endParaRPr lang="en-US"/>
          </a:p>
        </p:txBody>
      </p:sp>
    </p:spTree>
    <p:extLst>
      <p:ext uri="{BB962C8B-B14F-4D97-AF65-F5344CB8AC3E}">
        <p14:creationId xmlns:p14="http://schemas.microsoft.com/office/powerpoint/2010/main" val="1448999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3B0935EF-D4C0-4F71-93BC-67A7AAE447E4}" type="slidenum">
              <a:rPr lang="en-US" smtClean="0"/>
              <a:t>10</a:t>
            </a:fld>
            <a:endParaRPr lang="en-US"/>
          </a:p>
        </p:txBody>
      </p:sp>
    </p:spTree>
    <p:extLst>
      <p:ext uri="{BB962C8B-B14F-4D97-AF65-F5344CB8AC3E}">
        <p14:creationId xmlns:p14="http://schemas.microsoft.com/office/powerpoint/2010/main" val="42736557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Europe is the largest importer of natural gas in the world</a:t>
            </a:r>
          </a:p>
          <a:p>
            <a:pPr lvl="1"/>
            <a:r>
              <a:rPr lang="en-US" dirty="0"/>
              <a:t>Imports 80% of gas needs</a:t>
            </a:r>
          </a:p>
          <a:p>
            <a:endParaRPr lang="en-US" dirty="0"/>
          </a:p>
          <a:p>
            <a:r>
              <a:rPr lang="en-US" dirty="0"/>
              <a:t>In 2021, Russia, Germany, the UK, Italy, and France consumed 75% of Europe’s gas</a:t>
            </a:r>
          </a:p>
          <a:p>
            <a:pPr marL="114300" indent="0">
              <a:buNone/>
            </a:pPr>
            <a:endParaRPr lang="en-US" dirty="0"/>
          </a:p>
          <a:p>
            <a:r>
              <a:rPr lang="en-US" dirty="0"/>
              <a:t>Russia supplied 40% of the EU’s consumption, and those exports have been cut by 75% in response to sanctions</a:t>
            </a:r>
          </a:p>
          <a:p>
            <a:pPr marL="114300" indent="0">
              <a:buNone/>
            </a:pPr>
            <a:endParaRPr lang="en-US" dirty="0"/>
          </a:p>
          <a:p>
            <a:r>
              <a:rPr lang="en-US" dirty="0"/>
              <a:t>The shortage has been a driver in rising food and energy costs</a:t>
            </a:r>
          </a:p>
          <a:p>
            <a:endParaRPr lang="en-US" dirty="0"/>
          </a:p>
        </p:txBody>
      </p:sp>
      <p:sp>
        <p:nvSpPr>
          <p:cNvPr id="4" name="Slide Number Placeholder 3"/>
          <p:cNvSpPr>
            <a:spLocks noGrp="1"/>
          </p:cNvSpPr>
          <p:nvPr>
            <p:ph type="sldNum" sz="quarter" idx="5"/>
          </p:nvPr>
        </p:nvSpPr>
        <p:spPr/>
        <p:txBody>
          <a:bodyPr/>
          <a:lstStyle/>
          <a:p>
            <a:fld id="{3B0935EF-D4C0-4F71-93BC-67A7AAE447E4}" type="slidenum">
              <a:rPr lang="en-US" smtClean="0"/>
              <a:t>11</a:t>
            </a:fld>
            <a:endParaRPr lang="en-US"/>
          </a:p>
        </p:txBody>
      </p:sp>
    </p:spTree>
    <p:extLst>
      <p:ext uri="{BB962C8B-B14F-4D97-AF65-F5344CB8AC3E}">
        <p14:creationId xmlns:p14="http://schemas.microsoft.com/office/powerpoint/2010/main" val="3635389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B0935EF-D4C0-4F71-93BC-67A7AAE447E4}" type="slidenum">
              <a:rPr lang="en-US" smtClean="0"/>
              <a:t>12</a:t>
            </a:fld>
            <a:endParaRPr lang="en-US"/>
          </a:p>
        </p:txBody>
      </p:sp>
    </p:spTree>
    <p:extLst>
      <p:ext uri="{BB962C8B-B14F-4D97-AF65-F5344CB8AC3E}">
        <p14:creationId xmlns:p14="http://schemas.microsoft.com/office/powerpoint/2010/main" val="40204836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961" t="63387" r="991" b="2944"/>
          <a:stretch/>
        </p:blipFill>
        <p:spPr bwMode="auto">
          <a:xfrm>
            <a:off x="0" y="3390900"/>
            <a:ext cx="9144000" cy="2324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880" t="7592" r="880" b="72960"/>
          <a:stretch/>
        </p:blipFill>
        <p:spPr bwMode="auto">
          <a:xfrm>
            <a:off x="195532" y="192643"/>
            <a:ext cx="8752936" cy="12932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800100" y="1384300"/>
            <a:ext cx="7543800" cy="1346200"/>
          </a:xfrm>
          <a:prstGeom prst="rect">
            <a:avLst/>
          </a:prstGeom>
        </p:spPr>
        <p:txBody>
          <a:bodyPr anchor="ctr"/>
          <a:lstStyle>
            <a:lvl1pPr algn="ctr">
              <a:defRPr sz="4400" b="1">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341120" y="2806700"/>
            <a:ext cx="6461760" cy="889000"/>
          </a:xfrm>
          <a:prstGeom prst="rect">
            <a:avLst/>
          </a:prstGeom>
        </p:spPr>
        <p:txBody>
          <a:bodyPr anchor="t">
            <a:normAutofit/>
          </a:bodyPr>
          <a:lstStyle>
            <a:lvl1pPr marL="0" indent="0" algn="ctr">
              <a:buNone/>
              <a:defRPr sz="2000">
                <a:solidFill>
                  <a:schemeClr val="accent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140970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0227" y="3724461"/>
            <a:ext cx="1676400" cy="197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p:cNvSpPr>
            <a:spLocks noGrp="1"/>
          </p:cNvSpPr>
          <p:nvPr>
            <p:ph idx="1"/>
          </p:nvPr>
        </p:nvSpPr>
        <p:spPr>
          <a:xfrm>
            <a:off x="457200" y="1555074"/>
            <a:ext cx="8305800" cy="4000500"/>
          </a:xfrm>
          <a:prstGeom prst="rect">
            <a:avLst/>
          </a:prstGeom>
        </p:spPr>
        <p:txBody>
          <a:bodyPr/>
          <a:lstStyle>
            <a:lvl1pPr marL="342900" indent="-228600">
              <a:buSzPct val="110000"/>
              <a:buFont typeface="Wingdings" pitchFamily="2" charset="2"/>
              <a:buChar char="§"/>
              <a:defRPr/>
            </a:lvl1pPr>
            <a:lvl2pPr marL="640080" indent="-228600">
              <a:buSzPct val="110000"/>
              <a:buFont typeface="Wingdings" pitchFamily="2" charset="2"/>
              <a:buChar char="§"/>
              <a:defRPr/>
            </a:lvl2pPr>
            <a:lvl3pPr marL="1005840" indent="-228600">
              <a:buSzPct val="110000"/>
              <a:buFont typeface="Wingdings" pitchFamily="2" charset="2"/>
              <a:buChar char="§"/>
              <a:defRPr/>
            </a:lvl3pPr>
            <a:lvl4pPr marL="1280160" indent="-228600">
              <a:buSzPct val="110000"/>
              <a:buFont typeface="Wingdings" pitchFamily="2" charset="2"/>
              <a:buChar char="§"/>
              <a:defRPr/>
            </a:lvl4pPr>
            <a:lvl5pPr marL="1554480" indent="-228600">
              <a:buSzPct val="110000"/>
              <a:buFont typeface="Wingdings"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457200" y="228865"/>
            <a:ext cx="8305800" cy="952500"/>
          </a:xfrm>
          <a:prstGeom prst="rect">
            <a:avLst/>
          </a:prstGeom>
        </p:spPr>
        <p:txBody>
          <a:bodyPr/>
          <a:lstStyle>
            <a:lvl1pPr algn="ctr">
              <a:defRPr>
                <a:solidFill>
                  <a:schemeClr val="bg2"/>
                </a:solidFill>
              </a:defRPr>
            </a:lvl1pPr>
          </a:lstStyle>
          <a:p>
            <a:r>
              <a:rPr lang="en-US"/>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9" name="Rectangle 8"/>
          <p:cNvSpPr/>
          <p:nvPr/>
        </p:nvSpPr>
        <p:spPr>
          <a:xfrm>
            <a:off x="0" y="0"/>
            <a:ext cx="9144000" cy="140970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0227" y="3724461"/>
            <a:ext cx="1676400" cy="197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p:cNvSpPr>
            <a:spLocks noGrp="1"/>
          </p:cNvSpPr>
          <p:nvPr>
            <p:ph idx="1"/>
          </p:nvPr>
        </p:nvSpPr>
        <p:spPr>
          <a:xfrm>
            <a:off x="466545" y="1562100"/>
            <a:ext cx="4076700" cy="4000500"/>
          </a:xfrm>
          <a:prstGeom prst="rect">
            <a:avLst/>
          </a:prstGeom>
        </p:spPr>
        <p:txBody>
          <a:bodyPr/>
          <a:lstStyle>
            <a:lvl1pPr marL="342900" indent="-228600">
              <a:buSzPct val="110000"/>
              <a:buFont typeface="Wingdings" pitchFamily="2" charset="2"/>
              <a:buChar char="§"/>
              <a:defRPr/>
            </a:lvl1pPr>
            <a:lvl2pPr marL="640080" indent="-228600">
              <a:buSzPct val="110000"/>
              <a:buFont typeface="Wingdings" pitchFamily="2" charset="2"/>
              <a:buChar char="§"/>
              <a:defRPr/>
            </a:lvl2pPr>
            <a:lvl3pPr marL="1005840" indent="-228600">
              <a:buSzPct val="110000"/>
              <a:buFont typeface="Wingdings" pitchFamily="2" charset="2"/>
              <a:buChar char="§"/>
              <a:defRPr/>
            </a:lvl3pPr>
            <a:lvl4pPr marL="1280160" indent="-228600">
              <a:buSzPct val="110000"/>
              <a:buFont typeface="Wingdings" pitchFamily="2" charset="2"/>
              <a:buChar char="§"/>
              <a:defRPr/>
            </a:lvl4pPr>
            <a:lvl5pPr marL="1554480" indent="-228600">
              <a:buSzPct val="110000"/>
              <a:buFont typeface="Wingdings"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457200" y="228865"/>
            <a:ext cx="8305800" cy="952500"/>
          </a:xfrm>
          <a:prstGeom prst="rect">
            <a:avLst/>
          </a:prstGeom>
        </p:spPr>
        <p:txBody>
          <a:bodyPr/>
          <a:lstStyle>
            <a:lvl1pPr algn="ctr">
              <a:defRPr>
                <a:solidFill>
                  <a:schemeClr val="bg2"/>
                </a:solidFill>
              </a:defRPr>
            </a:lvl1pPr>
          </a:lstStyle>
          <a:p>
            <a:r>
              <a:rPr lang="en-US"/>
              <a:t>Click to edit Master title style</a:t>
            </a:r>
            <a:endParaRPr lang="en-US" dirty="0"/>
          </a:p>
        </p:txBody>
      </p:sp>
      <p:sp>
        <p:nvSpPr>
          <p:cNvPr id="6" name="Content Placeholder 2"/>
          <p:cNvSpPr>
            <a:spLocks noGrp="1"/>
          </p:cNvSpPr>
          <p:nvPr>
            <p:ph idx="10"/>
          </p:nvPr>
        </p:nvSpPr>
        <p:spPr>
          <a:xfrm>
            <a:off x="4686300" y="1562100"/>
            <a:ext cx="4076700" cy="4000500"/>
          </a:xfrm>
          <a:prstGeom prst="rect">
            <a:avLst/>
          </a:prstGeom>
        </p:spPr>
        <p:txBody>
          <a:bodyPr/>
          <a:lstStyle>
            <a:lvl1pPr marL="342900" indent="-228600">
              <a:buSzPct val="110000"/>
              <a:buFont typeface="Wingdings" pitchFamily="2" charset="2"/>
              <a:buChar char="§"/>
              <a:defRPr/>
            </a:lvl1pPr>
            <a:lvl2pPr marL="640080" indent="-228600">
              <a:buSzPct val="110000"/>
              <a:buFont typeface="Wingdings" pitchFamily="2" charset="2"/>
              <a:buChar char="§"/>
              <a:defRPr/>
            </a:lvl2pPr>
            <a:lvl3pPr marL="1005840" indent="-228600">
              <a:buSzPct val="110000"/>
              <a:buFont typeface="Wingdings" pitchFamily="2" charset="2"/>
              <a:buChar char="§"/>
              <a:defRPr/>
            </a:lvl3pPr>
            <a:lvl4pPr marL="1280160" indent="-228600">
              <a:buSzPct val="110000"/>
              <a:buFont typeface="Wingdings" pitchFamily="2" charset="2"/>
              <a:buChar char="§"/>
              <a:defRPr/>
            </a:lvl4pPr>
            <a:lvl5pPr marL="1554480" indent="-228600">
              <a:buSzPct val="110000"/>
              <a:buFont typeface="Wingdings"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0757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 name="Title Placeholder 13"/>
          <p:cNvSpPr>
            <a:spLocks noGrp="1"/>
          </p:cNvSpPr>
          <p:nvPr>
            <p:ph type="title"/>
          </p:nvPr>
        </p:nvSpPr>
        <p:spPr>
          <a:xfrm>
            <a:off x="457200" y="228600"/>
            <a:ext cx="8229600" cy="952500"/>
          </a:xfrm>
          <a:prstGeom prst="rect">
            <a:avLst/>
          </a:prstGeom>
        </p:spPr>
        <p:txBody>
          <a:bodyPr vert="horz" lIns="91440" tIns="45720" rIns="91440" bIns="45720" rtlCol="0" anchor="ctr">
            <a:normAutofit/>
          </a:bodyPr>
          <a:lstStyle/>
          <a:p>
            <a:r>
              <a:rPr lang="en-US"/>
              <a:t>Click to edit Master title style</a:t>
            </a:r>
          </a:p>
        </p:txBody>
      </p:sp>
      <p:sp>
        <p:nvSpPr>
          <p:cNvPr id="15" name="Text Placeholder 14"/>
          <p:cNvSpPr>
            <a:spLocks noGrp="1"/>
          </p:cNvSpPr>
          <p:nvPr>
            <p:ph type="body" idx="1"/>
          </p:nvPr>
        </p:nvSpPr>
        <p:spPr>
          <a:xfrm>
            <a:off x="457200" y="1333500"/>
            <a:ext cx="8229600" cy="37719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914400" rtl="0" eaLnBrk="1" latinLnBrk="0" hangingPunct="1">
        <a:spcBef>
          <a:spcPct val="0"/>
        </a:spcBef>
        <a:buNone/>
        <a:defRPr sz="4600" b="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yebu.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Winter is Coming:</a:t>
            </a:r>
            <a:br>
              <a:rPr lang="en-US" dirty="0"/>
            </a:br>
            <a:r>
              <a:rPr lang="en-US" dirty="0"/>
              <a:t>Q3 Review and Q4 Outlook</a:t>
            </a:r>
          </a:p>
        </p:txBody>
      </p:sp>
      <p:sp>
        <p:nvSpPr>
          <p:cNvPr id="3" name="Subtitle 2"/>
          <p:cNvSpPr>
            <a:spLocks noGrp="1"/>
          </p:cNvSpPr>
          <p:nvPr>
            <p:ph type="subTitle" idx="1"/>
          </p:nvPr>
        </p:nvSpPr>
        <p:spPr/>
        <p:txBody>
          <a:bodyPr>
            <a:normAutofit/>
          </a:bodyPr>
          <a:lstStyle/>
          <a:p>
            <a:r>
              <a:rPr lang="en-US" altLang="en-US" sz="2400" i="1" baseline="30000" dirty="0">
                <a:solidFill>
                  <a:schemeClr val="accent1"/>
                </a:solidFill>
              </a:rPr>
              <a:t>Hosted by Yusuf Abugideiri</a:t>
            </a:r>
          </a:p>
        </p:txBody>
      </p:sp>
    </p:spTree>
    <p:extLst>
      <p:ext uri="{BB962C8B-B14F-4D97-AF65-F5344CB8AC3E}">
        <p14:creationId xmlns:p14="http://schemas.microsoft.com/office/powerpoint/2010/main" val="3438161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8F9B158-5578-33AA-5DFC-5B1C97A44A94}"/>
              </a:ext>
            </a:extLst>
          </p:cNvPr>
          <p:cNvSpPr>
            <a:spLocks noGrp="1"/>
          </p:cNvSpPr>
          <p:nvPr>
            <p:ph idx="1"/>
          </p:nvPr>
        </p:nvSpPr>
        <p:spPr/>
        <p:txBody>
          <a:bodyPr>
            <a:normAutofit/>
          </a:bodyPr>
          <a:lstStyle/>
          <a:p>
            <a:endParaRPr lang="en-US" dirty="0">
              <a:solidFill>
                <a:srgbClr val="0070C0"/>
              </a:solidFill>
            </a:endParaRPr>
          </a:p>
          <a:p>
            <a:r>
              <a:rPr lang="en-US" dirty="0">
                <a:solidFill>
                  <a:schemeClr val="accent3"/>
                </a:solidFill>
              </a:rPr>
              <a:t>November 2</a:t>
            </a:r>
            <a:r>
              <a:rPr lang="en-US" baseline="30000" dirty="0">
                <a:solidFill>
                  <a:schemeClr val="accent3"/>
                </a:solidFill>
              </a:rPr>
              <a:t>nd</a:t>
            </a:r>
            <a:r>
              <a:rPr lang="en-US" dirty="0">
                <a:solidFill>
                  <a:schemeClr val="accent3"/>
                </a:solidFill>
              </a:rPr>
              <a:t> &amp; 3</a:t>
            </a:r>
            <a:r>
              <a:rPr lang="en-US" baseline="30000" dirty="0">
                <a:solidFill>
                  <a:schemeClr val="accent3"/>
                </a:solidFill>
              </a:rPr>
              <a:t>rd</a:t>
            </a:r>
            <a:r>
              <a:rPr lang="en-US" dirty="0">
                <a:solidFill>
                  <a:schemeClr val="accent3"/>
                </a:solidFill>
              </a:rPr>
              <a:t> </a:t>
            </a:r>
          </a:p>
          <a:p>
            <a:pPr lvl="1"/>
            <a:r>
              <a:rPr lang="en-US" dirty="0"/>
              <a:t>Expected 0.75% rate hike</a:t>
            </a:r>
          </a:p>
          <a:p>
            <a:pPr lvl="1"/>
            <a:r>
              <a:rPr lang="en-US" dirty="0"/>
              <a:t>Fed Funds Rate after hike: 3.75%-4%</a:t>
            </a:r>
          </a:p>
          <a:p>
            <a:endParaRPr lang="en-US" dirty="0"/>
          </a:p>
          <a:p>
            <a:r>
              <a:rPr lang="en-US" dirty="0">
                <a:solidFill>
                  <a:schemeClr val="accent4"/>
                </a:solidFill>
              </a:rPr>
              <a:t>December 14</a:t>
            </a:r>
            <a:r>
              <a:rPr lang="en-US" baseline="30000" dirty="0">
                <a:solidFill>
                  <a:schemeClr val="accent4"/>
                </a:solidFill>
              </a:rPr>
              <a:t>th</a:t>
            </a:r>
            <a:r>
              <a:rPr lang="en-US" dirty="0">
                <a:solidFill>
                  <a:schemeClr val="accent4"/>
                </a:solidFill>
              </a:rPr>
              <a:t> &amp; 15</a:t>
            </a:r>
            <a:r>
              <a:rPr lang="en-US" baseline="30000" dirty="0">
                <a:solidFill>
                  <a:schemeClr val="accent4"/>
                </a:solidFill>
              </a:rPr>
              <a:t>th</a:t>
            </a:r>
            <a:r>
              <a:rPr lang="en-US" dirty="0">
                <a:solidFill>
                  <a:schemeClr val="accent4"/>
                </a:solidFill>
              </a:rPr>
              <a:t> </a:t>
            </a:r>
          </a:p>
          <a:p>
            <a:pPr lvl="1"/>
            <a:r>
              <a:rPr lang="en-US" dirty="0"/>
              <a:t>Expected 0.50% rate hike</a:t>
            </a:r>
          </a:p>
          <a:p>
            <a:pPr lvl="1"/>
            <a:r>
              <a:rPr lang="en-US" dirty="0"/>
              <a:t>Fed Funds Rate after hike: 4.25%-4.5%</a:t>
            </a:r>
          </a:p>
          <a:p>
            <a:pPr lvl="1"/>
            <a:endParaRPr lang="en-US" dirty="0"/>
          </a:p>
        </p:txBody>
      </p:sp>
      <p:sp>
        <p:nvSpPr>
          <p:cNvPr id="3" name="Title 2">
            <a:extLst>
              <a:ext uri="{FF2B5EF4-FFF2-40B4-BE49-F238E27FC236}">
                <a16:creationId xmlns:a16="http://schemas.microsoft.com/office/drawing/2014/main" id="{6DBCC64F-1669-2EDA-7623-6F95293C4ADD}"/>
              </a:ext>
            </a:extLst>
          </p:cNvPr>
          <p:cNvSpPr>
            <a:spLocks noGrp="1"/>
          </p:cNvSpPr>
          <p:nvPr>
            <p:ph type="title"/>
          </p:nvPr>
        </p:nvSpPr>
        <p:spPr/>
        <p:txBody>
          <a:bodyPr/>
          <a:lstStyle/>
          <a:p>
            <a:r>
              <a:rPr lang="en-US" dirty="0"/>
              <a:t>The Fed and Interest Rates</a:t>
            </a:r>
          </a:p>
        </p:txBody>
      </p:sp>
    </p:spTree>
    <p:extLst>
      <p:ext uri="{BB962C8B-B14F-4D97-AF65-F5344CB8AC3E}">
        <p14:creationId xmlns:p14="http://schemas.microsoft.com/office/powerpoint/2010/main" val="474800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3AB8322-CE99-BAE7-3EC5-6EA599EE3CF8}"/>
              </a:ext>
            </a:extLst>
          </p:cNvPr>
          <p:cNvSpPr>
            <a:spLocks noGrp="1"/>
          </p:cNvSpPr>
          <p:nvPr>
            <p:ph idx="1"/>
          </p:nvPr>
        </p:nvSpPr>
        <p:spPr/>
        <p:txBody>
          <a:bodyPr/>
          <a:lstStyle/>
          <a:p>
            <a:endParaRPr lang="en-US" dirty="0"/>
          </a:p>
          <a:p>
            <a:r>
              <a:rPr lang="en-US" dirty="0"/>
              <a:t>Remaining Inflation Readings in 2022</a:t>
            </a:r>
          </a:p>
          <a:p>
            <a:pPr lvl="1"/>
            <a:r>
              <a:rPr lang="en-US" dirty="0"/>
              <a:t>PCE: </a:t>
            </a:r>
            <a:r>
              <a:rPr lang="en-US" dirty="0">
                <a:solidFill>
                  <a:schemeClr val="accent3"/>
                </a:solidFill>
              </a:rPr>
              <a:t>October 28</a:t>
            </a:r>
            <a:r>
              <a:rPr lang="en-US" baseline="30000" dirty="0">
                <a:solidFill>
                  <a:schemeClr val="accent3"/>
                </a:solidFill>
              </a:rPr>
              <a:t>th</a:t>
            </a:r>
            <a:r>
              <a:rPr lang="en-US" dirty="0"/>
              <a:t>, </a:t>
            </a:r>
            <a:r>
              <a:rPr lang="en-US" dirty="0">
                <a:solidFill>
                  <a:schemeClr val="accent4"/>
                </a:solidFill>
              </a:rPr>
              <a:t>December 1</a:t>
            </a:r>
            <a:r>
              <a:rPr lang="en-US" baseline="30000" dirty="0">
                <a:solidFill>
                  <a:schemeClr val="accent4"/>
                </a:solidFill>
              </a:rPr>
              <a:t>st</a:t>
            </a:r>
            <a:r>
              <a:rPr lang="en-US" dirty="0"/>
              <a:t>, and December 23</a:t>
            </a:r>
            <a:r>
              <a:rPr lang="en-US" baseline="30000" dirty="0"/>
              <a:t>rd</a:t>
            </a:r>
            <a:r>
              <a:rPr lang="en-US" dirty="0"/>
              <a:t> </a:t>
            </a:r>
          </a:p>
          <a:p>
            <a:pPr lvl="1"/>
            <a:r>
              <a:rPr lang="en-US" dirty="0"/>
              <a:t>CPI: </a:t>
            </a:r>
            <a:r>
              <a:rPr lang="en-US" dirty="0">
                <a:solidFill>
                  <a:schemeClr val="accent4"/>
                </a:solidFill>
              </a:rPr>
              <a:t>November 10</a:t>
            </a:r>
            <a:r>
              <a:rPr lang="en-US" baseline="30000" dirty="0">
                <a:solidFill>
                  <a:schemeClr val="accent4"/>
                </a:solidFill>
              </a:rPr>
              <a:t>th</a:t>
            </a:r>
            <a:r>
              <a:rPr lang="en-US" dirty="0"/>
              <a:t>, and </a:t>
            </a:r>
            <a:r>
              <a:rPr lang="en-US" dirty="0">
                <a:solidFill>
                  <a:schemeClr val="accent4"/>
                </a:solidFill>
              </a:rPr>
              <a:t>December 13</a:t>
            </a:r>
            <a:r>
              <a:rPr lang="en-US" baseline="30000" dirty="0">
                <a:solidFill>
                  <a:schemeClr val="accent4"/>
                </a:solidFill>
              </a:rPr>
              <a:t>th</a:t>
            </a:r>
            <a:r>
              <a:rPr lang="en-US" dirty="0">
                <a:solidFill>
                  <a:schemeClr val="accent4"/>
                </a:solidFill>
              </a:rPr>
              <a:t> </a:t>
            </a:r>
          </a:p>
          <a:p>
            <a:endParaRPr lang="en-US" dirty="0"/>
          </a:p>
          <a:p>
            <a:r>
              <a:rPr lang="en-US" dirty="0"/>
              <a:t>Mid-Term Elections: November 8</a:t>
            </a:r>
            <a:r>
              <a:rPr lang="en-US" baseline="30000" dirty="0"/>
              <a:t>th</a:t>
            </a:r>
            <a:r>
              <a:rPr lang="en-US" dirty="0"/>
              <a:t> </a:t>
            </a:r>
          </a:p>
          <a:p>
            <a:endParaRPr lang="en-US" dirty="0"/>
          </a:p>
          <a:p>
            <a:r>
              <a:rPr lang="en-US" dirty="0"/>
              <a:t>Russia/Ukraine War</a:t>
            </a:r>
          </a:p>
        </p:txBody>
      </p:sp>
      <p:sp>
        <p:nvSpPr>
          <p:cNvPr id="3" name="Title 2">
            <a:extLst>
              <a:ext uri="{FF2B5EF4-FFF2-40B4-BE49-F238E27FC236}">
                <a16:creationId xmlns:a16="http://schemas.microsoft.com/office/drawing/2014/main" id="{BE2472FB-0308-64CC-4485-B7CE66BD912D}"/>
              </a:ext>
            </a:extLst>
          </p:cNvPr>
          <p:cNvSpPr>
            <a:spLocks noGrp="1"/>
          </p:cNvSpPr>
          <p:nvPr>
            <p:ph type="title"/>
          </p:nvPr>
        </p:nvSpPr>
        <p:spPr/>
        <p:txBody>
          <a:bodyPr/>
          <a:lstStyle/>
          <a:p>
            <a:r>
              <a:rPr lang="en-US" dirty="0"/>
              <a:t>What We’re Watching</a:t>
            </a:r>
          </a:p>
        </p:txBody>
      </p:sp>
    </p:spTree>
    <p:extLst>
      <p:ext uri="{BB962C8B-B14F-4D97-AF65-F5344CB8AC3E}">
        <p14:creationId xmlns:p14="http://schemas.microsoft.com/office/powerpoint/2010/main" val="3112996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F5FFD5E-5A37-BE0F-34AF-4403E01D3155}"/>
              </a:ext>
            </a:extLst>
          </p:cNvPr>
          <p:cNvSpPr>
            <a:spLocks noGrp="1"/>
          </p:cNvSpPr>
          <p:nvPr>
            <p:ph idx="1"/>
          </p:nvPr>
        </p:nvSpPr>
        <p:spPr/>
        <p:txBody>
          <a:bodyPr>
            <a:normAutofit/>
          </a:bodyPr>
          <a:lstStyle/>
          <a:p>
            <a:pPr marL="114300" indent="0" algn="ctr">
              <a:buNone/>
            </a:pPr>
            <a:r>
              <a:rPr lang="en-US" sz="7200" b="1" dirty="0"/>
              <a:t>Thank you!</a:t>
            </a:r>
          </a:p>
          <a:p>
            <a:pPr marL="114300" indent="0" algn="ctr">
              <a:buNone/>
            </a:pPr>
            <a:endParaRPr lang="en-US" dirty="0"/>
          </a:p>
          <a:p>
            <a:pPr marL="114300" indent="0" algn="ctr">
              <a:buNone/>
            </a:pPr>
            <a:r>
              <a:rPr lang="en-US" sz="6000" dirty="0">
                <a:hlinkClick r:id="rId3"/>
              </a:rPr>
              <a:t>www.yebu.com</a:t>
            </a:r>
            <a:endParaRPr lang="en-US" sz="6000" dirty="0"/>
          </a:p>
        </p:txBody>
      </p:sp>
    </p:spTree>
    <p:extLst>
      <p:ext uri="{BB962C8B-B14F-4D97-AF65-F5344CB8AC3E}">
        <p14:creationId xmlns:p14="http://schemas.microsoft.com/office/powerpoint/2010/main" val="1956620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47E9B74A-9637-5FCA-E419-966DF95AABF6}"/>
              </a:ext>
            </a:extLst>
          </p:cNvPr>
          <p:cNvPicPr>
            <a:picLocks noGrp="1" noChangeAspect="1"/>
          </p:cNvPicPr>
          <p:nvPr>
            <p:ph idx="1"/>
          </p:nvPr>
        </p:nvPicPr>
        <p:blipFill>
          <a:blip r:embed="rId2"/>
          <a:stretch>
            <a:fillRect/>
          </a:stretch>
        </p:blipFill>
        <p:spPr>
          <a:xfrm>
            <a:off x="1128399" y="1479135"/>
            <a:ext cx="6887202" cy="4229100"/>
          </a:xfrm>
        </p:spPr>
      </p:pic>
      <p:sp>
        <p:nvSpPr>
          <p:cNvPr id="3" name="Title 2"/>
          <p:cNvSpPr>
            <a:spLocks noGrp="1"/>
          </p:cNvSpPr>
          <p:nvPr>
            <p:ph type="title"/>
          </p:nvPr>
        </p:nvSpPr>
        <p:spPr/>
        <p:txBody>
          <a:bodyPr>
            <a:normAutofit fontScale="90000"/>
          </a:bodyPr>
          <a:lstStyle/>
          <a:p>
            <a:r>
              <a:rPr lang="en-US" sz="4400" dirty="0"/>
              <a:t>Portfolio Performance: Q3</a:t>
            </a:r>
            <a:br>
              <a:rPr lang="en-US" dirty="0"/>
            </a:br>
            <a:r>
              <a:rPr lang="en-US" sz="2200" dirty="0"/>
              <a:t>Through September 30</a:t>
            </a:r>
            <a:r>
              <a:rPr lang="en-US" sz="2200" baseline="30000" dirty="0"/>
              <a:t>th</a:t>
            </a:r>
            <a:r>
              <a:rPr lang="en-US" sz="2200" dirty="0"/>
              <a:t> </a:t>
            </a:r>
            <a:endParaRPr lang="en-US" dirty="0"/>
          </a:p>
        </p:txBody>
      </p:sp>
      <p:sp>
        <p:nvSpPr>
          <p:cNvPr id="6" name="TextBox 5">
            <a:extLst>
              <a:ext uri="{FF2B5EF4-FFF2-40B4-BE49-F238E27FC236}">
                <a16:creationId xmlns:a16="http://schemas.microsoft.com/office/drawing/2014/main" id="{88CBF7AA-87E8-9B90-1507-9912DC5996B2}"/>
              </a:ext>
            </a:extLst>
          </p:cNvPr>
          <p:cNvSpPr txBox="1"/>
          <p:nvPr/>
        </p:nvSpPr>
        <p:spPr>
          <a:xfrm>
            <a:off x="3048000" y="1644325"/>
            <a:ext cx="352160" cy="678833"/>
          </a:xfrm>
          <a:prstGeom prst="rect">
            <a:avLst/>
          </a:prstGeom>
          <a:solidFill>
            <a:srgbClr val="F8F8F8"/>
          </a:solidFill>
        </p:spPr>
        <p:txBody>
          <a:bodyPr wrap="square" rtlCol="0">
            <a:spAutoFit/>
          </a:bodyPr>
          <a:lstStyle/>
          <a:p>
            <a:endParaRPr lang="en-US" dirty="0"/>
          </a:p>
        </p:txBody>
      </p:sp>
      <p:sp>
        <p:nvSpPr>
          <p:cNvPr id="7" name="TextBox 6">
            <a:extLst>
              <a:ext uri="{FF2B5EF4-FFF2-40B4-BE49-F238E27FC236}">
                <a16:creationId xmlns:a16="http://schemas.microsoft.com/office/drawing/2014/main" id="{1109782E-F4BF-7E6D-F40B-782B55E44822}"/>
              </a:ext>
            </a:extLst>
          </p:cNvPr>
          <p:cNvSpPr txBox="1"/>
          <p:nvPr/>
        </p:nvSpPr>
        <p:spPr>
          <a:xfrm>
            <a:off x="1447800" y="1698548"/>
            <a:ext cx="1066800" cy="646331"/>
          </a:xfrm>
          <a:prstGeom prst="rect">
            <a:avLst/>
          </a:prstGeom>
          <a:solidFill>
            <a:srgbClr val="F8F8F8"/>
          </a:solidFill>
        </p:spPr>
        <p:txBody>
          <a:bodyPr wrap="square" rtlCol="0">
            <a:spAutoFit/>
          </a:bodyPr>
          <a:lstStyle/>
          <a:p>
            <a:r>
              <a:rPr lang="en-US" sz="900" dirty="0"/>
              <a:t>Yeske Buie</a:t>
            </a:r>
          </a:p>
          <a:p>
            <a:r>
              <a:rPr lang="en-US" sz="900" dirty="0"/>
              <a:t>S&amp;P500</a:t>
            </a:r>
          </a:p>
          <a:p>
            <a:r>
              <a:rPr lang="en-US" sz="900" dirty="0"/>
              <a:t>ACWI</a:t>
            </a:r>
          </a:p>
          <a:p>
            <a:r>
              <a:rPr lang="en-US" sz="900" dirty="0"/>
              <a:t>ACWX</a:t>
            </a:r>
          </a:p>
        </p:txBody>
      </p:sp>
    </p:spTree>
    <p:extLst>
      <p:ext uri="{BB962C8B-B14F-4D97-AF65-F5344CB8AC3E}">
        <p14:creationId xmlns:p14="http://schemas.microsoft.com/office/powerpoint/2010/main" val="487453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B45A196-CACC-5725-6069-077C144FCCB8}"/>
              </a:ext>
            </a:extLst>
          </p:cNvPr>
          <p:cNvSpPr>
            <a:spLocks noGrp="1"/>
          </p:cNvSpPr>
          <p:nvPr>
            <p:ph type="title"/>
          </p:nvPr>
        </p:nvSpPr>
        <p:spPr/>
        <p:txBody>
          <a:bodyPr>
            <a:normAutofit fontScale="90000"/>
          </a:bodyPr>
          <a:lstStyle/>
          <a:p>
            <a:r>
              <a:rPr lang="en-US" sz="4800" dirty="0"/>
              <a:t>Portfolio Performance: Q3</a:t>
            </a:r>
            <a:br>
              <a:rPr lang="en-US" dirty="0"/>
            </a:br>
            <a:r>
              <a:rPr lang="en-US" sz="2800" dirty="0"/>
              <a:t>Through September 30</a:t>
            </a:r>
            <a:r>
              <a:rPr lang="en-US" sz="2800" baseline="30000" dirty="0"/>
              <a:t>th</a:t>
            </a:r>
            <a:r>
              <a:rPr lang="en-US" sz="2800" dirty="0"/>
              <a:t> </a:t>
            </a:r>
            <a:endParaRPr lang="en-US" dirty="0"/>
          </a:p>
        </p:txBody>
      </p:sp>
      <p:graphicFrame>
        <p:nvGraphicFramePr>
          <p:cNvPr id="6" name="Content Placeholder 5">
            <a:extLst>
              <a:ext uri="{FF2B5EF4-FFF2-40B4-BE49-F238E27FC236}">
                <a16:creationId xmlns:a16="http://schemas.microsoft.com/office/drawing/2014/main" id="{405537FF-79D0-46B5-8860-B1AD9905FB58}"/>
              </a:ext>
            </a:extLst>
          </p:cNvPr>
          <p:cNvGraphicFramePr>
            <a:graphicFrameLocks noGrp="1"/>
          </p:cNvGraphicFramePr>
          <p:nvPr>
            <p:ph idx="1"/>
            <p:extLst>
              <p:ext uri="{D42A27DB-BD31-4B8C-83A1-F6EECF244321}">
                <p14:modId xmlns:p14="http://schemas.microsoft.com/office/powerpoint/2010/main" val="2192710813"/>
              </p:ext>
            </p:extLst>
          </p:nvPr>
        </p:nvGraphicFramePr>
        <p:xfrm>
          <a:off x="457200" y="1562100"/>
          <a:ext cx="8305800" cy="40005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49457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05EAE2DA-00FC-09C0-282C-7277EB11F09D}"/>
              </a:ext>
            </a:extLst>
          </p:cNvPr>
          <p:cNvPicPr>
            <a:picLocks noGrp="1" noChangeAspect="1"/>
          </p:cNvPicPr>
          <p:nvPr>
            <p:ph idx="1"/>
          </p:nvPr>
        </p:nvPicPr>
        <p:blipFill>
          <a:blip r:embed="rId2"/>
          <a:stretch>
            <a:fillRect/>
          </a:stretch>
        </p:blipFill>
        <p:spPr>
          <a:xfrm>
            <a:off x="1130479" y="1485900"/>
            <a:ext cx="6883041" cy="4229100"/>
          </a:xfrm>
        </p:spPr>
      </p:pic>
      <p:sp>
        <p:nvSpPr>
          <p:cNvPr id="3" name="Title 2">
            <a:extLst>
              <a:ext uri="{FF2B5EF4-FFF2-40B4-BE49-F238E27FC236}">
                <a16:creationId xmlns:a16="http://schemas.microsoft.com/office/drawing/2014/main" id="{8CD61686-A006-DA11-0FFE-E0532546DEA4}"/>
              </a:ext>
            </a:extLst>
          </p:cNvPr>
          <p:cNvSpPr>
            <a:spLocks noGrp="1"/>
          </p:cNvSpPr>
          <p:nvPr>
            <p:ph type="title"/>
          </p:nvPr>
        </p:nvSpPr>
        <p:spPr/>
        <p:txBody>
          <a:bodyPr>
            <a:normAutofit fontScale="90000"/>
          </a:bodyPr>
          <a:lstStyle/>
          <a:p>
            <a:r>
              <a:rPr lang="en-US" sz="4800" dirty="0"/>
              <a:t>Portfolio Performance: YTD</a:t>
            </a:r>
            <a:br>
              <a:rPr lang="en-US" dirty="0"/>
            </a:br>
            <a:r>
              <a:rPr lang="en-US" sz="2800" dirty="0"/>
              <a:t>Through September 30</a:t>
            </a:r>
            <a:r>
              <a:rPr lang="en-US" sz="2800" baseline="30000" dirty="0"/>
              <a:t>th</a:t>
            </a:r>
            <a:r>
              <a:rPr lang="en-US" sz="2800" dirty="0"/>
              <a:t> </a:t>
            </a:r>
            <a:endParaRPr lang="en-US" dirty="0"/>
          </a:p>
        </p:txBody>
      </p:sp>
      <p:sp>
        <p:nvSpPr>
          <p:cNvPr id="6" name="TextBox 5">
            <a:extLst>
              <a:ext uri="{FF2B5EF4-FFF2-40B4-BE49-F238E27FC236}">
                <a16:creationId xmlns:a16="http://schemas.microsoft.com/office/drawing/2014/main" id="{D8688E5B-572B-C236-59E0-FD7D938AB6BC}"/>
              </a:ext>
            </a:extLst>
          </p:cNvPr>
          <p:cNvSpPr txBox="1"/>
          <p:nvPr/>
        </p:nvSpPr>
        <p:spPr>
          <a:xfrm>
            <a:off x="1447800" y="1738383"/>
            <a:ext cx="1066800" cy="646331"/>
          </a:xfrm>
          <a:prstGeom prst="rect">
            <a:avLst/>
          </a:prstGeom>
          <a:solidFill>
            <a:srgbClr val="F8F8F8"/>
          </a:solidFill>
        </p:spPr>
        <p:txBody>
          <a:bodyPr wrap="square" rtlCol="0">
            <a:spAutoFit/>
          </a:bodyPr>
          <a:lstStyle/>
          <a:p>
            <a:r>
              <a:rPr lang="en-US" sz="900" dirty="0"/>
              <a:t>Yeske Buie</a:t>
            </a:r>
          </a:p>
          <a:p>
            <a:r>
              <a:rPr lang="en-US" sz="900" dirty="0"/>
              <a:t>S&amp;P500</a:t>
            </a:r>
          </a:p>
          <a:p>
            <a:r>
              <a:rPr lang="en-US" sz="900" dirty="0"/>
              <a:t>ACWI</a:t>
            </a:r>
          </a:p>
          <a:p>
            <a:r>
              <a:rPr lang="en-US" sz="900" dirty="0"/>
              <a:t>ACWX</a:t>
            </a:r>
          </a:p>
        </p:txBody>
      </p:sp>
      <p:sp>
        <p:nvSpPr>
          <p:cNvPr id="7" name="TextBox 6">
            <a:extLst>
              <a:ext uri="{FF2B5EF4-FFF2-40B4-BE49-F238E27FC236}">
                <a16:creationId xmlns:a16="http://schemas.microsoft.com/office/drawing/2014/main" id="{4F8C824D-56C1-3E55-CE0F-960DF369115E}"/>
              </a:ext>
            </a:extLst>
          </p:cNvPr>
          <p:cNvSpPr txBox="1"/>
          <p:nvPr/>
        </p:nvSpPr>
        <p:spPr>
          <a:xfrm>
            <a:off x="3048000" y="1644325"/>
            <a:ext cx="352160" cy="678833"/>
          </a:xfrm>
          <a:prstGeom prst="rect">
            <a:avLst/>
          </a:prstGeom>
          <a:solidFill>
            <a:srgbClr val="F8F8F8"/>
          </a:solidFill>
        </p:spPr>
        <p:txBody>
          <a:bodyPr wrap="square" rtlCol="0">
            <a:spAutoFit/>
          </a:bodyPr>
          <a:lstStyle/>
          <a:p>
            <a:endParaRPr lang="en-US" dirty="0"/>
          </a:p>
        </p:txBody>
      </p:sp>
    </p:spTree>
    <p:extLst>
      <p:ext uri="{BB962C8B-B14F-4D97-AF65-F5344CB8AC3E}">
        <p14:creationId xmlns:p14="http://schemas.microsoft.com/office/powerpoint/2010/main" val="4284455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5EC671-B1F1-3E24-BF33-133CEB015243}"/>
              </a:ext>
            </a:extLst>
          </p:cNvPr>
          <p:cNvSpPr>
            <a:spLocks noGrp="1"/>
          </p:cNvSpPr>
          <p:nvPr>
            <p:ph type="title"/>
          </p:nvPr>
        </p:nvSpPr>
        <p:spPr/>
        <p:txBody>
          <a:bodyPr>
            <a:normAutofit fontScale="90000"/>
          </a:bodyPr>
          <a:lstStyle/>
          <a:p>
            <a:r>
              <a:rPr lang="en-US" sz="4800" dirty="0"/>
              <a:t>Portfolio Performance: YTD</a:t>
            </a:r>
            <a:br>
              <a:rPr lang="en-US" dirty="0"/>
            </a:br>
            <a:r>
              <a:rPr lang="en-US" sz="2800" dirty="0"/>
              <a:t>Through September 30</a:t>
            </a:r>
            <a:r>
              <a:rPr lang="en-US" sz="2800" baseline="30000" dirty="0"/>
              <a:t>th</a:t>
            </a:r>
            <a:r>
              <a:rPr lang="en-US" sz="2800" dirty="0"/>
              <a:t> </a:t>
            </a:r>
            <a:endParaRPr lang="en-US" dirty="0"/>
          </a:p>
        </p:txBody>
      </p:sp>
      <p:graphicFrame>
        <p:nvGraphicFramePr>
          <p:cNvPr id="6" name="Content Placeholder 5">
            <a:extLst>
              <a:ext uri="{FF2B5EF4-FFF2-40B4-BE49-F238E27FC236}">
                <a16:creationId xmlns:a16="http://schemas.microsoft.com/office/drawing/2014/main" id="{084DD8D3-7703-444E-B109-AEF36CD2AFA1}"/>
              </a:ext>
            </a:extLst>
          </p:cNvPr>
          <p:cNvGraphicFramePr>
            <a:graphicFrameLocks noGrp="1"/>
          </p:cNvGraphicFramePr>
          <p:nvPr>
            <p:ph idx="1"/>
            <p:extLst>
              <p:ext uri="{D42A27DB-BD31-4B8C-83A1-F6EECF244321}">
                <p14:modId xmlns:p14="http://schemas.microsoft.com/office/powerpoint/2010/main" val="3454997721"/>
              </p:ext>
            </p:extLst>
          </p:nvPr>
        </p:nvGraphicFramePr>
        <p:xfrm>
          <a:off x="457200" y="1512012"/>
          <a:ext cx="8305800" cy="40005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60861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FEEBA99-934E-D8FC-B9C1-A7C5BA3FD115}"/>
              </a:ext>
            </a:extLst>
          </p:cNvPr>
          <p:cNvSpPr>
            <a:spLocks noGrp="1"/>
          </p:cNvSpPr>
          <p:nvPr>
            <p:ph type="title"/>
          </p:nvPr>
        </p:nvSpPr>
        <p:spPr/>
        <p:txBody>
          <a:bodyPr>
            <a:normAutofit fontScale="90000"/>
          </a:bodyPr>
          <a:lstStyle/>
          <a:p>
            <a:r>
              <a:rPr lang="en-US" sz="4400" dirty="0"/>
              <a:t>Value Premium: YTD</a:t>
            </a:r>
            <a:br>
              <a:rPr lang="en-US" sz="4800" dirty="0"/>
            </a:br>
            <a:r>
              <a:rPr lang="en-US" sz="2200" dirty="0"/>
              <a:t>Through September 30</a:t>
            </a:r>
            <a:r>
              <a:rPr lang="en-US" sz="2200" baseline="30000" dirty="0"/>
              <a:t>th</a:t>
            </a:r>
            <a:r>
              <a:rPr lang="en-US" sz="2200" dirty="0"/>
              <a:t> </a:t>
            </a:r>
            <a:endParaRPr lang="en-US" dirty="0"/>
          </a:p>
        </p:txBody>
      </p:sp>
      <p:graphicFrame>
        <p:nvGraphicFramePr>
          <p:cNvPr id="6" name="Content Placeholder 5">
            <a:extLst>
              <a:ext uri="{FF2B5EF4-FFF2-40B4-BE49-F238E27FC236}">
                <a16:creationId xmlns:a16="http://schemas.microsoft.com/office/drawing/2014/main" id="{891D4804-5265-C52F-71C5-54CC35655A58}"/>
              </a:ext>
            </a:extLst>
          </p:cNvPr>
          <p:cNvGraphicFramePr>
            <a:graphicFrameLocks noGrp="1"/>
          </p:cNvGraphicFramePr>
          <p:nvPr>
            <p:ph idx="1"/>
            <p:extLst>
              <p:ext uri="{D42A27DB-BD31-4B8C-83A1-F6EECF244321}">
                <p14:modId xmlns:p14="http://schemas.microsoft.com/office/powerpoint/2010/main" val="452006635"/>
              </p:ext>
            </p:extLst>
          </p:nvPr>
        </p:nvGraphicFramePr>
        <p:xfrm>
          <a:off x="457200" y="1555750"/>
          <a:ext cx="8305800" cy="40005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27983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9C81630-0595-BC2B-ECF0-1BE1F10E2B9C}"/>
              </a:ext>
            </a:extLst>
          </p:cNvPr>
          <p:cNvPicPr>
            <a:picLocks noGrp="1" noChangeAspect="1"/>
          </p:cNvPicPr>
          <p:nvPr>
            <p:ph idx="1"/>
          </p:nvPr>
        </p:nvPicPr>
        <p:blipFill rotWithShape="1">
          <a:blip r:embed="rId3"/>
          <a:srcRect t="10630"/>
          <a:stretch/>
        </p:blipFill>
        <p:spPr>
          <a:xfrm>
            <a:off x="1931638" y="1423982"/>
            <a:ext cx="5280723" cy="4291018"/>
          </a:xfrm>
        </p:spPr>
      </p:pic>
      <p:sp>
        <p:nvSpPr>
          <p:cNvPr id="3" name="Title 2">
            <a:extLst>
              <a:ext uri="{FF2B5EF4-FFF2-40B4-BE49-F238E27FC236}">
                <a16:creationId xmlns:a16="http://schemas.microsoft.com/office/drawing/2014/main" id="{41F1916A-68D6-2CD5-BC91-29A282EA8B21}"/>
              </a:ext>
            </a:extLst>
          </p:cNvPr>
          <p:cNvSpPr>
            <a:spLocks noGrp="1"/>
          </p:cNvSpPr>
          <p:nvPr>
            <p:ph type="title"/>
          </p:nvPr>
        </p:nvSpPr>
        <p:spPr/>
        <p:txBody>
          <a:bodyPr/>
          <a:lstStyle/>
          <a:p>
            <a:r>
              <a:rPr lang="en-US" dirty="0"/>
              <a:t>Inflation – Peaked?</a:t>
            </a:r>
          </a:p>
        </p:txBody>
      </p:sp>
    </p:spTree>
    <p:extLst>
      <p:ext uri="{BB962C8B-B14F-4D97-AF65-F5344CB8AC3E}">
        <p14:creationId xmlns:p14="http://schemas.microsoft.com/office/powerpoint/2010/main" val="744745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3DB35CD9-FFDD-D188-E7ED-3DF737A7A5D7}"/>
              </a:ext>
            </a:extLst>
          </p:cNvPr>
          <p:cNvPicPr>
            <a:picLocks noGrp="1" noChangeAspect="1"/>
          </p:cNvPicPr>
          <p:nvPr>
            <p:ph idx="1"/>
          </p:nvPr>
        </p:nvPicPr>
        <p:blipFill>
          <a:blip r:embed="rId3"/>
          <a:stretch>
            <a:fillRect/>
          </a:stretch>
        </p:blipFill>
        <p:spPr>
          <a:xfrm>
            <a:off x="457200" y="1574030"/>
            <a:ext cx="8305800" cy="3963940"/>
          </a:xfrm>
        </p:spPr>
      </p:pic>
      <p:sp>
        <p:nvSpPr>
          <p:cNvPr id="3" name="Title 2">
            <a:extLst>
              <a:ext uri="{FF2B5EF4-FFF2-40B4-BE49-F238E27FC236}">
                <a16:creationId xmlns:a16="http://schemas.microsoft.com/office/drawing/2014/main" id="{DD1C776A-ACD6-E155-A696-2DAF80B8B78B}"/>
              </a:ext>
            </a:extLst>
          </p:cNvPr>
          <p:cNvSpPr>
            <a:spLocks noGrp="1"/>
          </p:cNvSpPr>
          <p:nvPr>
            <p:ph type="title"/>
          </p:nvPr>
        </p:nvSpPr>
        <p:spPr/>
        <p:txBody>
          <a:bodyPr/>
          <a:lstStyle/>
          <a:p>
            <a:r>
              <a:rPr lang="en-US" dirty="0"/>
              <a:t>Inflation Drivers</a:t>
            </a:r>
          </a:p>
        </p:txBody>
      </p:sp>
    </p:spTree>
    <p:extLst>
      <p:ext uri="{BB962C8B-B14F-4D97-AF65-F5344CB8AC3E}">
        <p14:creationId xmlns:p14="http://schemas.microsoft.com/office/powerpoint/2010/main" val="907401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311C485E-4462-947F-E072-ED1F7E071944}"/>
              </a:ext>
            </a:extLst>
          </p:cNvPr>
          <p:cNvPicPr>
            <a:picLocks noGrp="1" noChangeAspect="1"/>
          </p:cNvPicPr>
          <p:nvPr>
            <p:ph idx="1"/>
          </p:nvPr>
        </p:nvPicPr>
        <p:blipFill rotWithShape="1">
          <a:blip r:embed="rId3"/>
          <a:srcRect t="19206"/>
          <a:stretch/>
        </p:blipFill>
        <p:spPr>
          <a:xfrm>
            <a:off x="589931" y="1453439"/>
            <a:ext cx="8173069" cy="4267614"/>
          </a:xfrm>
        </p:spPr>
      </p:pic>
      <p:sp>
        <p:nvSpPr>
          <p:cNvPr id="3" name="Title 2">
            <a:extLst>
              <a:ext uri="{FF2B5EF4-FFF2-40B4-BE49-F238E27FC236}">
                <a16:creationId xmlns:a16="http://schemas.microsoft.com/office/drawing/2014/main" id="{C66F84EA-6A83-A389-51F6-1E47ED4CCB58}"/>
              </a:ext>
            </a:extLst>
          </p:cNvPr>
          <p:cNvSpPr>
            <a:spLocks noGrp="1"/>
          </p:cNvSpPr>
          <p:nvPr>
            <p:ph type="title"/>
          </p:nvPr>
        </p:nvSpPr>
        <p:spPr/>
        <p:txBody>
          <a:bodyPr>
            <a:noAutofit/>
          </a:bodyPr>
          <a:lstStyle/>
          <a:p>
            <a:r>
              <a:rPr lang="en-US" sz="4000" dirty="0"/>
              <a:t>When Will Rates Stop Increasing?</a:t>
            </a:r>
          </a:p>
        </p:txBody>
      </p:sp>
    </p:spTree>
    <p:extLst>
      <p:ext uri="{BB962C8B-B14F-4D97-AF65-F5344CB8AC3E}">
        <p14:creationId xmlns:p14="http://schemas.microsoft.com/office/powerpoint/2010/main" val="34272204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013-08-21 Stretched Slides">
  <a:themeElements>
    <a:clrScheme name="YeBu">
      <a:dk1>
        <a:srgbClr val="2F2B20"/>
      </a:dk1>
      <a:lt1>
        <a:srgbClr val="FFFFFF"/>
      </a:lt1>
      <a:dk2>
        <a:srgbClr val="7A1600"/>
      </a:dk2>
      <a:lt2>
        <a:srgbClr val="DFDCB7"/>
      </a:lt2>
      <a:accent1>
        <a:srgbClr val="C0B678"/>
      </a:accent1>
      <a:accent2>
        <a:srgbClr val="5B5600"/>
      </a:accent2>
      <a:accent3>
        <a:srgbClr val="7A1600"/>
      </a:accent3>
      <a:accent4>
        <a:srgbClr val="C0B678"/>
      </a:accent4>
      <a:accent5>
        <a:srgbClr val="5B5600"/>
      </a:accent5>
      <a:accent6>
        <a:srgbClr val="7A1600"/>
      </a:accent6>
      <a:hlink>
        <a:srgbClr val="C0B678"/>
      </a:hlink>
      <a:folHlink>
        <a:srgbClr val="5B5600"/>
      </a:folHlink>
    </a:clrScheme>
    <a:fontScheme name="YeBu">
      <a:majorFont>
        <a:latin typeface="Palatino Linotype"/>
        <a:ea typeface=""/>
        <a:cs typeface=""/>
      </a:majorFont>
      <a:minorFont>
        <a:latin typeface="Palatino Linotype"/>
        <a:ea typeface=""/>
        <a:cs typeface=""/>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2013-08-21 Stretched Slides</Template>
  <TotalTime>462</TotalTime>
  <Words>692</Words>
  <Application>Microsoft Office PowerPoint</Application>
  <PresentationFormat>On-screen Show (16:10)</PresentationFormat>
  <Paragraphs>78</Paragraphs>
  <Slides>12</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Palatino Linotype</vt:lpstr>
      <vt:lpstr>Wingdings</vt:lpstr>
      <vt:lpstr>2013-08-21 Stretched Slides</vt:lpstr>
      <vt:lpstr>Winter is Coming: Q3 Review and Q4 Outlook</vt:lpstr>
      <vt:lpstr>Portfolio Performance: Q3 Through September 30th </vt:lpstr>
      <vt:lpstr>Portfolio Performance: Q3 Through September 30th </vt:lpstr>
      <vt:lpstr>Portfolio Performance: YTD Through September 30th </vt:lpstr>
      <vt:lpstr>Portfolio Performance: YTD Through September 30th </vt:lpstr>
      <vt:lpstr>Value Premium: YTD Through September 30th </vt:lpstr>
      <vt:lpstr>Inflation – Peaked?</vt:lpstr>
      <vt:lpstr>Inflation Drivers</vt:lpstr>
      <vt:lpstr>When Will Rates Stop Increasing?</vt:lpstr>
      <vt:lpstr>The Fed and Interest Rates</vt:lpstr>
      <vt:lpstr>What We’re Watching</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Vitt</dc:creator>
  <cp:lastModifiedBy>Yusuf A. Abugideiri, CFP</cp:lastModifiedBy>
  <cp:revision>15</cp:revision>
  <dcterms:created xsi:type="dcterms:W3CDTF">2013-08-21T13:53:41Z</dcterms:created>
  <dcterms:modified xsi:type="dcterms:W3CDTF">2022-10-13T16:09:39Z</dcterms:modified>
</cp:coreProperties>
</file>